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0" r:id="rId13"/>
    <p:sldId id="271" r:id="rId14"/>
    <p:sldId id="272" r:id="rId15"/>
    <p:sldId id="273" r:id="rId16"/>
    <p:sldId id="275" r:id="rId17"/>
    <p:sldId id="276" r:id="rId18"/>
    <p:sldId id="277" r:id="rId19"/>
    <p:sldId id="278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4" r:id="rId34"/>
    <p:sldId id="295" r:id="rId35"/>
    <p:sldId id="296" r:id="rId36"/>
    <p:sldId id="297" r:id="rId37"/>
    <p:sldId id="298" r:id="rId38"/>
    <p:sldId id="293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4EF3D-84DF-4F73-AD6E-88376B8AFF1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09AFB8-4DBA-47E8-A6C7-6DB9A8B3748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4EF3D-84DF-4F73-AD6E-88376B8AFF1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AFB8-4DBA-47E8-A6C7-6DB9A8B374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4EF3D-84DF-4F73-AD6E-88376B8AFF1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AFB8-4DBA-47E8-A6C7-6DB9A8B374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8E4EF3D-84DF-4F73-AD6E-88376B8AFF1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409AFB8-4DBA-47E8-A6C7-6DB9A8B37485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4EF3D-84DF-4F73-AD6E-88376B8AFF1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AFB8-4DBA-47E8-A6C7-6DB9A8B3748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4EF3D-84DF-4F73-AD6E-88376B8AFF1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AFB8-4DBA-47E8-A6C7-6DB9A8B3748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AFB8-4DBA-47E8-A6C7-6DB9A8B3748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4EF3D-84DF-4F73-AD6E-88376B8AFF1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4EF3D-84DF-4F73-AD6E-88376B8AFF1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AFB8-4DBA-47E8-A6C7-6DB9A8B3748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4EF3D-84DF-4F73-AD6E-88376B8AFF1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AFB8-4DBA-47E8-A6C7-6DB9A8B374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8E4EF3D-84DF-4F73-AD6E-88376B8AFF1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409AFB8-4DBA-47E8-A6C7-6DB9A8B3748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4EF3D-84DF-4F73-AD6E-88376B8AFF1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09AFB8-4DBA-47E8-A6C7-6DB9A8B3748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8E4EF3D-84DF-4F73-AD6E-88376B8AFF1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409AFB8-4DBA-47E8-A6C7-6DB9A8B3748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990600"/>
            <a:ext cx="8305800" cy="2438400"/>
          </a:xfrm>
        </p:spPr>
        <p:txBody>
          <a:bodyPr/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Consumer Behaviour And</a:t>
            </a:r>
            <a:br>
              <a:rPr lang="en-US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Sales Management</a:t>
            </a:r>
            <a:br>
              <a:rPr lang="en-US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Class-BBA- TY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BY-SONAL PUROHIT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262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28600"/>
            <a:ext cx="8610600" cy="6400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1.1.4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Demarketing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Kotler </a:t>
            </a:r>
            <a:r>
              <a:rPr lang="en-US" dirty="0"/>
              <a:t>and Levy define demarketing as “discouraging customers in general or </a:t>
            </a:r>
            <a:r>
              <a:rPr lang="en-US" dirty="0" smtClean="0"/>
              <a:t>a certain </a:t>
            </a:r>
            <a:r>
              <a:rPr lang="en-US" dirty="0"/>
              <a:t>class of customers in particular on either a temporary or a permanent basis</a:t>
            </a:r>
            <a:r>
              <a:rPr lang="en-US" dirty="0" smtClean="0"/>
              <a:t>”.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Meaning:</a:t>
            </a:r>
          </a:p>
          <a:p>
            <a:pPr marL="0" indent="0">
              <a:buNone/>
            </a:pPr>
            <a:r>
              <a:rPr lang="en-US" dirty="0" smtClean="0"/>
              <a:t>Demarketing </a:t>
            </a:r>
            <a:r>
              <a:rPr lang="en-US" dirty="0"/>
              <a:t>basically refers to when a company discourage its customers to buy </a:t>
            </a:r>
            <a:r>
              <a:rPr lang="en-US" dirty="0" smtClean="0"/>
              <a:t>the product </a:t>
            </a:r>
            <a:r>
              <a:rPr lang="en-US" dirty="0"/>
              <a:t>produced by them. It’s because of shortage of supply want to promote their </a:t>
            </a:r>
            <a:r>
              <a:rPr lang="en-US" dirty="0" smtClean="0"/>
              <a:t>other products </a:t>
            </a:r>
            <a:r>
              <a:rPr lang="en-US" dirty="0"/>
              <a:t>and the company is not having so much profit with the sale of that product.</a:t>
            </a:r>
          </a:p>
        </p:txBody>
      </p:sp>
    </p:spTree>
    <p:extLst>
      <p:ext uri="{BB962C8B-B14F-4D97-AF65-F5344CB8AC3E}">
        <p14:creationId xmlns:p14="http://schemas.microsoft.com/office/powerpoint/2010/main" val="2157722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304800"/>
            <a:ext cx="8534400" cy="6248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1.2 CULTURE AND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SUB-CULTURE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1.2.1 Meaning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 Characteristics a Relevance to Marketing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Decisions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CULTURE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the distinct way of life of a group of people and their complete design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living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.” Culture is that complex whole which includes knowledge, belief, art, law,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morals , customs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any other capabilities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habits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acquired by humans as members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society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Culture influences the pattern of living, of consumption, of decision-making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individuals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It has certain characteristics and is transmitted from one generation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another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It is a comprehensive concept and includes all those things that influence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individual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his thinking and behavior.</a:t>
            </a:r>
          </a:p>
        </p:txBody>
      </p:sp>
    </p:spTree>
    <p:extLst>
      <p:ext uri="{BB962C8B-B14F-4D97-AF65-F5344CB8AC3E}">
        <p14:creationId xmlns:p14="http://schemas.microsoft.com/office/powerpoint/2010/main" val="2465619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76200"/>
            <a:ext cx="8763000" cy="6553200"/>
          </a:xfrm>
        </p:spPr>
        <p:txBody>
          <a:bodyPr>
            <a:no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Characteristics of Culture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a) Culture is invented by 3 inter-dependent systems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i) Ideological system—mental system consisting of ideas,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Liefs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values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ways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reasoning (good or bad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ii) Technological system consists of skills, techniques to produce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b) Culture is socially shared by human beings living in societies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c) Culture as similar yet different. Athletics, sports language music rituals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are observed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by all but are different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d) Culture is acquired. It can be acquired from the family, from the region or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from all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that has been around us while we were growing up and learning the ways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world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e) Culture forms a boundary within which an individual thinks and acts. When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one thinks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acts beyond these boundaries, he is adopting a cross-cultural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behavior and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there are cross-cultural influences as well.</a:t>
            </a:r>
          </a:p>
        </p:txBody>
      </p:sp>
    </p:spTree>
    <p:extLst>
      <p:ext uri="{BB962C8B-B14F-4D97-AF65-F5344CB8AC3E}">
        <p14:creationId xmlns:p14="http://schemas.microsoft.com/office/powerpoint/2010/main" val="6130714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77000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Sub-Culture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While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culture is defined as the “personality of a society”, (inclusive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language , customs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traditions, norms and laws, religion, art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music,etc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), it is not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entirely homogenous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nature. Not all people within a social system, share the same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language , religion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customs and traditions. Every society is composed of smaller sub-units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homogenous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within, and heterogeneous outside, all of which when put together make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complex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society. Such sub-units or sub-groups are known as sub-cultures; people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within sub-cultures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possess distinctive sets of values, beliefs, customs and traditions etc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example, while we are all Indians, and our culture is Indian (with 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common national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language, Hindi, and common festivals like Diwali), North Indians are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different from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South Indians. While North Indians, celebrate Lohri, as a harvest festival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January ,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South Indians celebrate Pangal as their harvest festival at the same time.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other words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people within smaller units share the same language, religion, customs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traditions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 and, this would be different in smaller or larger magnitude to people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other sub-units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61778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28600"/>
            <a:ext cx="8534400" cy="6400800"/>
          </a:xfrm>
        </p:spPr>
        <p:txBody>
          <a:bodyPr/>
          <a:lstStyle/>
          <a:p>
            <a:r>
              <a:rPr lang="en-US" dirty="0" smtClean="0"/>
              <a:t>Types of Sub-culture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Nationality</a:t>
            </a:r>
          </a:p>
          <a:p>
            <a:pPr marL="514350" indent="-514350">
              <a:buAutoNum type="arabicPeriod"/>
            </a:pPr>
            <a:r>
              <a:rPr lang="en-US" dirty="0" smtClean="0"/>
              <a:t>Geographical location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Religion</a:t>
            </a:r>
          </a:p>
          <a:p>
            <a:pPr marL="514350" indent="-514350">
              <a:buAutoNum type="arabicPeriod"/>
            </a:pPr>
            <a:r>
              <a:rPr lang="en-US" dirty="0" smtClean="0"/>
              <a:t>Age</a:t>
            </a:r>
          </a:p>
          <a:p>
            <a:pPr marL="514350" indent="-514350">
              <a:buAutoNum type="arabicPeriod"/>
            </a:pPr>
            <a:r>
              <a:rPr lang="en-US" dirty="0" smtClean="0"/>
              <a:t>Gender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1729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8600"/>
            <a:ext cx="8534400" cy="6400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1.3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social class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social class is an open group of individuals with similar social rank. Social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class influences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people’s spending, saving, and credit practice. Perhaps the simplest model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define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social class is a three-tiered approach that includes the rich, the middle class,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poor. Other models have as many as a dozen levels. People in the same social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class tend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have similar attitudes, live in similar neighborhoods, dress alike, and shop at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same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type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stores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Measurement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of social class: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The measurement of social class as also the techniques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be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used, have been a subject of debate. Researchers have not been able to agree 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methodology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that needs to be used for measuring social class. A wide variety of tools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techniques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have been used to measure social class. Broadly speaking,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various techniques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that are used are subjective measures, reputational measures,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objective measures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social class.</a:t>
            </a:r>
          </a:p>
        </p:txBody>
      </p:sp>
    </p:spTree>
    <p:extLst>
      <p:ext uri="{BB962C8B-B14F-4D97-AF65-F5344CB8AC3E}">
        <p14:creationId xmlns:p14="http://schemas.microsoft.com/office/powerpoint/2010/main" val="34473618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28600"/>
            <a:ext cx="8534400" cy="63246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Subjective Measures: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subjective approach to measure social class requires a self-assessment on the part of the individual who is asked to specify the class to which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 belongs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In other words, the individual self-perceives his social class in response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question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like, “Which one of the following best describes your social class: the lower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class ,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middle class, or the upper class’ People are often conscious or shy or may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even refrain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from giving the true response and have a safe say by opting for the middle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class , when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they should have been correctly classified as belonging to either the lower 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upper class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However, the problem with this approach is that it leads to a lot of responses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that fall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the mid-range (or the middle class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Reputational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Measures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The reputational measure to measure social class,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requires in dependent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informants from the society, to identify and make comments related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social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class membership of people in the community. Assigning people in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community to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various class categories based on his knowledge, expertise and experience.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methods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lack reliability and has proved to be impractical, primarily in studies related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marketing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consumer behavior.</a:t>
            </a:r>
          </a:p>
        </p:txBody>
      </p:sp>
    </p:spTree>
    <p:extLst>
      <p:ext uri="{BB962C8B-B14F-4D97-AF65-F5344CB8AC3E}">
        <p14:creationId xmlns:p14="http://schemas.microsoft.com/office/powerpoint/2010/main" val="12545414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52400"/>
            <a:ext cx="8610600" cy="6477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700" b="1" dirty="0" smtClean="0">
                <a:latin typeface="Times New Roman" pitchFamily="18" charset="0"/>
                <a:cs typeface="Times New Roman" pitchFamily="18" charset="0"/>
              </a:rPr>
              <a:t>1.4 social group </a:t>
            </a:r>
          </a:p>
          <a:p>
            <a:pPr marL="0" indent="0">
              <a:buNone/>
            </a:pPr>
            <a:endParaRPr lang="en-US" sz="31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social group consists of two or more individuals who share a set of norms, values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or beliefs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have certain implicitly or explicitly defined relationship with one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another r, such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that their behavior is interdependent. Groups give an opportunity to individuals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learn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socialize. Marketers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use the knowledge of group influences when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designing market strategy. </a:t>
            </a:r>
          </a:p>
          <a:p>
            <a:pPr>
              <a:buFont typeface="Courier New" pitchFamily="49" charset="0"/>
              <a:buChar char="o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one wants to be a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member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the group, one has to conform to the standards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group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Their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values and attitudes have to be appreciated and adopted, and one tends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buy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use the products which the group uses and appreciates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Courier New" pitchFamily="49" charset="0"/>
              <a:buChar char="o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More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homogeneous groups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or group members having similar characteristics are more susceptible to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attitude changes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than the groups whose members are less homogeneous. Some individuals have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strong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sense of identification with a group because they derive strong material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or psychological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benefit by being associated with that group.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Sometimes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there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are pressures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buying, known as conformity pressures, and one adheres to the norms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group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Conformity pressures can be noticed with norms set by schools and colleges,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other membership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organization and military or police organization and the like. These can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 exerted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directly or indirectly on the members of the group.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5722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28600"/>
            <a:ext cx="8610600" cy="6248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1.5 Family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 consumer’s family is one of the most significant factors because a family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helps shape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 individual’s attitudes and behaviors. One way to understand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family’s impact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on consumer behavior is to identify the decision maker for a purchase. 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decision maker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for a purchase can be a husband, wife, or even a child, and sometimes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decisions are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made in collaboration. Often, the decision maker changes based on the type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purchase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or the size of the purchase. A new refrigerator, for example, is likely to be 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joint decision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while a week’s groceries might be selected by a single member of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family.  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Family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Life Cycle and Purchasing Decisions: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Another aspect of understanding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impact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families on buying behavior is the family life cycle. Most, though certainly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 all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individuals and families pass through an orderly sequence of life stages that can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 used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understand their purchasing patterns</a:t>
            </a:r>
          </a:p>
        </p:txBody>
      </p:sp>
    </p:spTree>
    <p:extLst>
      <p:ext uri="{BB962C8B-B14F-4D97-AF65-F5344CB8AC3E}">
        <p14:creationId xmlns:p14="http://schemas.microsoft.com/office/powerpoint/2010/main" val="17494051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28600"/>
            <a:ext cx="8610600" cy="64008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bachelor stage: This stage can stretch up to 35 years of age. Some singles </a:t>
            </a:r>
            <a:r>
              <a:rPr lang="en-US" dirty="0" smtClean="0"/>
              <a:t>live with </a:t>
            </a:r>
            <a:r>
              <a:rPr lang="en-US" dirty="0"/>
              <a:t>their family, others live independently. They have an average age of about 24and are free from worldly cares, live an active and carefree life. They do not </a:t>
            </a:r>
            <a:r>
              <a:rPr lang="en-US" dirty="0" smtClean="0"/>
              <a:t>have financial </a:t>
            </a:r>
            <a:r>
              <a:rPr lang="en-US" dirty="0"/>
              <a:t>obligations. They manage their affairs themselves, and are fond </a:t>
            </a:r>
            <a:r>
              <a:rPr lang="en-US" dirty="0" smtClean="0"/>
              <a:t>of sports </a:t>
            </a:r>
            <a:r>
              <a:rPr lang="en-US" dirty="0"/>
              <a:t>and other recreational activities</a:t>
            </a:r>
            <a:r>
              <a:rPr lang="en-US" dirty="0" smtClean="0"/>
              <a:t>.</a:t>
            </a:r>
          </a:p>
          <a:p>
            <a:pPr marL="514350" indent="-514350">
              <a:buAutoNum type="arabicPeriod"/>
            </a:pPr>
            <a:r>
              <a:rPr lang="en-US" dirty="0" smtClean="0"/>
              <a:t> </a:t>
            </a:r>
            <a:r>
              <a:rPr lang="en-US" dirty="0"/>
              <a:t>Newly married couples: Young no children (empty nest). After getting </a:t>
            </a:r>
            <a:r>
              <a:rPr lang="en-US" dirty="0" smtClean="0"/>
              <a:t>married , the </a:t>
            </a:r>
            <a:r>
              <a:rPr lang="en-US" dirty="0"/>
              <a:t>life style changes slightly. They lead a joint life style. They share </a:t>
            </a:r>
            <a:r>
              <a:rPr lang="en-US" dirty="0" smtClean="0"/>
              <a:t>new experiences </a:t>
            </a:r>
            <a:r>
              <a:rPr lang="en-US" dirty="0"/>
              <a:t>and responsibilities. Start spending on furnishing and </a:t>
            </a:r>
            <a:r>
              <a:rPr lang="en-US" dirty="0" smtClean="0"/>
              <a:t>household goods</a:t>
            </a:r>
            <a:r>
              <a:rPr lang="en-US" dirty="0"/>
              <a:t>. They also tend to have a dual income and spend heavily on </a:t>
            </a:r>
            <a:r>
              <a:rPr lang="en-US" dirty="0" smtClean="0"/>
              <a:t>outings , vacations</a:t>
            </a:r>
            <a:r>
              <a:rPr lang="en-US" dirty="0"/>
              <a:t>, luxury, restaurants, meals, etc</a:t>
            </a:r>
            <a:r>
              <a:rPr lang="en-US" dirty="0" smtClean="0"/>
              <a:t>.</a:t>
            </a:r>
          </a:p>
          <a:p>
            <a:pPr marL="514350" indent="-514350">
              <a:buAutoNum type="arabicPeriod"/>
            </a:pPr>
            <a:r>
              <a:rPr lang="en-US" dirty="0" smtClean="0"/>
              <a:t>3</a:t>
            </a:r>
            <a:r>
              <a:rPr lang="en-US" dirty="0"/>
              <a:t>. Full nest 1: Young married with child. With the addition in family, purchases </a:t>
            </a:r>
            <a:r>
              <a:rPr lang="en-US" dirty="0" smtClean="0"/>
              <a:t>are concentrated </a:t>
            </a:r>
            <a:r>
              <a:rPr lang="en-US" dirty="0"/>
              <a:t>on baby foods, clothing, medical care, health products. A change </a:t>
            </a:r>
            <a:r>
              <a:rPr lang="en-US" dirty="0" smtClean="0"/>
              <a:t>is brought </a:t>
            </a:r>
            <a:r>
              <a:rPr lang="en-US" dirty="0"/>
              <a:t>about in the lifestyle and most activities revolve round the care of </a:t>
            </a:r>
            <a:r>
              <a:rPr lang="en-US" dirty="0" smtClean="0"/>
              <a:t>the child</a:t>
            </a:r>
            <a:r>
              <a:rPr lang="en-US" dirty="0"/>
              <a:t>. Discretionary funds are also reduced.</a:t>
            </a:r>
          </a:p>
        </p:txBody>
      </p:sp>
    </p:spTree>
    <p:extLst>
      <p:ext uri="{BB962C8B-B14F-4D97-AF65-F5344CB8AC3E}">
        <p14:creationId xmlns:p14="http://schemas.microsoft.com/office/powerpoint/2010/main" val="4111417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304800"/>
            <a:ext cx="8229600" cy="6019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Contains ...</a:t>
            </a:r>
          </a:p>
          <a:p>
            <a:pPr marL="0" indent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Introduction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Determinants 0f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Consumer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Behavior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Consumer Decision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Making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Process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Basics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Sales Management &amp; Its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Organization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Training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Managing &amp;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Motivating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Sales Force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9514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28600"/>
            <a:ext cx="8458200" cy="6400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4. Full nest 2: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Older married with children. More children lead to more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expenses . Children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start going to school and there is more expenditure on books,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stationery and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college fees. Toys, bicycle, insurances also become a part of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expenses , parents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start spending less on themselves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Full nest 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Older married with dependent children. Income is high at this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stage . Parents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grow older. They become experienced buyers and are less interested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new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product purchases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Empty nest: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Older married with no children living with them. Financial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position stabilizes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there is no expense on children. The couple is free to enjoy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their own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pursuits and spend on luxury or self-improvement items and medical care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Solitary survivor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Older single retired people. Retired people living alone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after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death of a partner. Life becomes lonely and income may reduce due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retirement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This again changes the consumption pattern and living style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old people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Another point to note is that the family life cycle concept segments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families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on the basis of demographic variables, and ignores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psychographic variables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(families’ interest and opinions) of family members.</a:t>
            </a:r>
          </a:p>
        </p:txBody>
      </p:sp>
    </p:spTree>
    <p:extLst>
      <p:ext uri="{BB962C8B-B14F-4D97-AF65-F5344CB8AC3E}">
        <p14:creationId xmlns:p14="http://schemas.microsoft.com/office/powerpoint/2010/main" val="23591688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28600"/>
            <a:ext cx="8610600" cy="64008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1.6 Marketing Mix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marketing mix refers to the set of actions, or tactics, that a company uses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promote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its brand or product in the market. The 4Ps make up a typical marketing mix —Price, Product, Place and Promotion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lphaLcParenBoth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Price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Refers to the value that is put for a product. It depends on costs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production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segment targeted, ability of the market to pay, supply - demand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host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other direct and indirect factors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lphaLcParenBoth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Product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Refers to the item actually being sold. The product must deliver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minimum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level of performance; otherwise even the best work on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other elements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marketing mix won’t do any good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lpha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Place: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Refers to the point of sale. In every industry, catching the eye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consumer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making it easy for her to buy it is the main aim of 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good distribution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or place strategy. The distribution system performs all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transactional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logistical, and facilitating functions between middle men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retailer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which brings them the best deals and the most effective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profit . Distribution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decisions include market coverage, channel member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selection , logistics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and levels of service.</a:t>
            </a:r>
          </a:p>
        </p:txBody>
      </p:sp>
    </p:spTree>
    <p:extLst>
      <p:ext uri="{BB962C8B-B14F-4D97-AF65-F5344CB8AC3E}">
        <p14:creationId xmlns:p14="http://schemas.microsoft.com/office/powerpoint/2010/main" val="38956728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381000"/>
            <a:ext cx="82296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(d) Promotion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This refers to all the activities undertaken to make the product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or service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known to the user and trade. This can include advertising, word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mouth , press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reports, incentives, commissions and awards to the trade. It can also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include consumer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schemes, direct marketing, contests and prizes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Influence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of Marketing Mix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Variables :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psychological processes that a consumer goes through to recognize his needs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finding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ways to fill the gaps formed by these needs, making decisions about a purchase(e.g., whether or not to pay for a product and, if they are then, which brand do they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want to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buy and where), process information, planning and implementation of these plans(e.g.. by engaging in comparison or window shopping or actually paying for a product).</a:t>
            </a:r>
          </a:p>
        </p:txBody>
      </p:sp>
    </p:spTree>
    <p:extLst>
      <p:ext uri="{BB962C8B-B14F-4D97-AF65-F5344CB8AC3E}">
        <p14:creationId xmlns:p14="http://schemas.microsoft.com/office/powerpoint/2010/main" val="19754829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28600"/>
            <a:ext cx="8610600" cy="6400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1.7 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PERSONALITY AND SELF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CONCEPT</a:t>
            </a:r>
          </a:p>
          <a:p>
            <a:pPr marL="0" indent="0">
              <a:buNone/>
            </a:pPr>
            <a:endParaRPr lang="en-US" sz="3100" dirty="0"/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Personality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To understand a buyer needs and convert them into customers 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mam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purpose of the consumer behavior study. To understand the buyer habits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his priorities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it is required to understand and know the personality of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buyer . Personality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signifies the inner psychological characteristics that reflect how 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person reacts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his environment. Personality shows the individual choices for various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product sand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brands. It helps the marketers in deciding when and how to promote the product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Personality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can be categorized on the basis of individual traits, likes, dislikes etc.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connecting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with the personality characteristics of an individual, a marketer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can conveniently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formulate marketing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strategies.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Self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Concept: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Each of us has a self-image. This self image is based on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persons whom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we see as our role models. We then act and behave like these role models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believing that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we are them. This affects our dress, hair styles, and almost every other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thing including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our manners. This concept of self image has, been termed as ‘self concept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 .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self image can be an individual’s own perceived image (this may even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 termed as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ideal self-image) and actual image based on how others perceive the individual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Sometimes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there could be a conflict between the two. AU individuals try to bring about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match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between these two images.</a:t>
            </a:r>
          </a:p>
        </p:txBody>
      </p:sp>
    </p:spTree>
    <p:extLst>
      <p:ext uri="{BB962C8B-B14F-4D97-AF65-F5344CB8AC3E}">
        <p14:creationId xmlns:p14="http://schemas.microsoft.com/office/powerpoint/2010/main" val="22276200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52400"/>
            <a:ext cx="8458200" cy="6477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1.8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Motivation and Involvement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Motivation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Consumer Involvement are two crucial sides of the decision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making pertaining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purchase of products. They are inseparable attributes that influence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consumers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make their decision to buy or not buy a product1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1.8.1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Types of Buying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Motives </a:t>
            </a:r>
          </a:p>
          <a:p>
            <a:pPr marL="0" indent="0"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Buying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motive is the motive to persuade the desires of people so that they buy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particular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good or service. Buying motive relates to the feelings and emotions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people which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generates a desire to purchase. A consumer’s underlying motivation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drives consumer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action, including information search and the purchase decision.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consumer’s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attitude to a brand (or brand preference) is described as a link between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brand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a purchase motivation. These motivations may be negative - that is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avoid pain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or unpleasantness, or positive - that is to achieve some type of reward such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 sensory  gratification 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They can be categorized as follows:</a:t>
            </a:r>
          </a:p>
        </p:txBody>
      </p:sp>
    </p:spTree>
    <p:extLst>
      <p:ext uri="{BB962C8B-B14F-4D97-AF65-F5344CB8AC3E}">
        <p14:creationId xmlns:p14="http://schemas.microsoft.com/office/powerpoint/2010/main" val="31785361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28600"/>
            <a:ext cx="8610600" cy="6400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Product Buying Motives: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a) Emotional Product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b) Rational Product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Patronage Buying Motives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a) Emotional Patronage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b) Rational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Patronage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Conscious and Dormant Buying Motives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Primary and Selective Buying Motives</a:t>
            </a: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1269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304800"/>
            <a:ext cx="8534400" cy="63246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1.8.2 Motive Hierarchy </a:t>
            </a:r>
          </a:p>
          <a:p>
            <a:pPr marL="0" indent="0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Consumer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behavior basically starts with needs. Need may be of different types,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at different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point of time. When a need is sufficiently aroused, it becomes a motive.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One approach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understanding motivations, was developed by Abraham Maslow.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Maslow’s hierarchy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needs is based on five levels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needs, organized accordingly to the level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importance.</a:t>
            </a:r>
          </a:p>
          <a:p>
            <a:pPr marL="0" indent="0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Maslow’s five needs are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Physiological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basic levels of needs such as food, water and sleep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Safety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the need for physical safety, shelter and security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Belonging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the need for love, friendship and also a desire for group acceptance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Esteem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The need for status, recognition and self-respect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Self-actualization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The desire for self-fulfillment (e.g. personal growth,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artistic expression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9818230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304800"/>
            <a:ext cx="8534400" cy="6324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1.8.3. Dimensions 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of Involvement </a:t>
            </a:r>
            <a:endParaRPr lang="en-US" sz="31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31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Like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motivation, involvement too is an internal state of mind which 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consumer experiences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Consumer involvement has been defined as the personal relevance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 importance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a message [or a decision] K Purchase decisions are classified as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low involvement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when consumers suffer only a small psycho-social loss in the event that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make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 poor decision. On the other hand, a purchase decision is classified as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high involvement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when psychosocial risks are perceived to be relatively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high 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more expensive products or products that may have long term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consequences are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be purchased, the consumer gets more involved in purchase process(e.g. Diamonds, car, insurance policy) but he may not be equally involved in 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product which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cheaper and may have a short life (e.g. Fast moving consumer goods).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Similarly in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case of habitual products such as washing powder, tea, there is low involvement;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semi-frequent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purchases there is some level of involvement and for infrequent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purchases there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greater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involvement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The consumers level of involvement is dependent 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number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factors including, perceived risk of negative consequences in the event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poor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decision, the product category - especially the social visibility of the product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consumer’s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prior experience with the category.</a:t>
            </a:r>
          </a:p>
        </p:txBody>
      </p:sp>
    </p:spTree>
    <p:extLst>
      <p:ext uri="{BB962C8B-B14F-4D97-AF65-F5344CB8AC3E}">
        <p14:creationId xmlns:p14="http://schemas.microsoft.com/office/powerpoint/2010/main" val="38332814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28600"/>
            <a:ext cx="8534400" cy="6400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1.9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LEARNING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MEMORY</a:t>
            </a: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1.9.1.Meaning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Principal Elements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Learning 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Learning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the process by which individuals acquire the purchase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consumption knowledge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experience that they apply to future related behavior. Consumer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learningis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defined as a process by which people gather and interpret information about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products and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services and use this information/knowledge in buying patterns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consumption behavior.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Consumer learning may be intentional, where learning is an outcome of 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carefulsearch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for information; learning can also be incidental, where learning occurs as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amatter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chance, by accident or without much effort.</a:t>
            </a:r>
          </a:p>
        </p:txBody>
      </p:sp>
    </p:spTree>
    <p:extLst>
      <p:ext uri="{BB962C8B-B14F-4D97-AF65-F5344CB8AC3E}">
        <p14:creationId xmlns:p14="http://schemas.microsoft.com/office/powerpoint/2010/main" val="3294358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6248400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Elements </a:t>
            </a:r>
            <a:r>
              <a:rPr lang="en-US" dirty="0"/>
              <a:t>of Consumer </a:t>
            </a:r>
            <a:r>
              <a:rPr lang="en-US" dirty="0" smtClean="0"/>
              <a:t>Learning: </a:t>
            </a:r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1. Motivation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the processes that lead people to behave as they do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”. It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occurs when a need arises that a consumer wishes to satisfy. Motivation 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based 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needs and goals. It acts as a spur of learning. Uncovering consumer motives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one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prime tasks of marketers, who then try to teach motivated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consumer segments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why and how their products will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fulfill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consumer’s needs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2. Cues: 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stimulus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that suggests a specific way to satisfy a silent motive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”. If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motives serve to stimulate learning, cues are the stimuli that give direction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these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motives. In the marketplace, price, styling, packaging, advertising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store displays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all serve as cues to help consumers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fulfill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their needs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product-specific ways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Cues serve to direct consumer drives when they are consistent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 consumer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expectations. Marketers must be careful to provide cues that do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 upset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those expectations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3. Response: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Response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means how individuals react to a motive or cue or how they behave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”. Learning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can occur even when responses are hidden or not overt.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automobile manufacturer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that provides consistent cues to a consumer may not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always succeed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stimulating a purchase. A response is not tied to a need in 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one-to-one fashion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¡f the manufacturer succeeds in forming 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favour able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image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particular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automobile model in the consumer’s mind, when the consumer 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ready to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buy, it is likely that he or she will consider that make or model.</a:t>
            </a:r>
          </a:p>
        </p:txBody>
      </p:sp>
    </p:spTree>
    <p:extLst>
      <p:ext uri="{BB962C8B-B14F-4D97-AF65-F5344CB8AC3E}">
        <p14:creationId xmlns:p14="http://schemas.microsoft.com/office/powerpoint/2010/main" val="2872233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8600"/>
            <a:ext cx="8534400" cy="6400800"/>
          </a:xfrm>
        </p:spPr>
        <p:txBody>
          <a:bodyPr>
            <a:normAutofit lnSpcReduction="10000"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Introduction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Determinants of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Consumer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Behavior</a:t>
            </a:r>
          </a:p>
          <a:p>
            <a:pPr marL="0" indent="0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Contents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...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1.1 Basic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1.1.1 Meaning of Customers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Consumers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1.1.2 Consumer Roles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1.1.3 Consumerism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1.1.4 De-marketing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1.2 Culture and Sub-culture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1.2.1 Meaning of culture, characteristics a Relevance to        Marketing Decisions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1.3 Social Class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1.4 Social Group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1.5 Family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1.6 Marketing Mix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1.7 Personality and self concept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9772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6324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1.9.2. Characteristics </a:t>
            </a:r>
            <a:r>
              <a:rPr lang="en-US" dirty="0"/>
              <a:t>of Memory </a:t>
            </a:r>
            <a:r>
              <a:rPr lang="en-US" dirty="0" smtClean="0"/>
              <a:t>Systems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Consumers </a:t>
            </a:r>
            <a:r>
              <a:rPr lang="en-US" dirty="0"/>
              <a:t>have prior learning experiences, which are accumulated in their </a:t>
            </a:r>
            <a:r>
              <a:rPr lang="en-US" dirty="0" smtClean="0"/>
              <a:t>minds . The </a:t>
            </a:r>
            <a:r>
              <a:rPr lang="en-US" dirty="0"/>
              <a:t>total accumulation of past experiences is known as memory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Types </a:t>
            </a:r>
            <a:r>
              <a:rPr lang="en-US" dirty="0"/>
              <a:t>of </a:t>
            </a:r>
            <a:r>
              <a:rPr lang="en-US" dirty="0" smtClean="0"/>
              <a:t>memory</a:t>
            </a:r>
          </a:p>
          <a:p>
            <a:r>
              <a:rPr lang="en-US" dirty="0" smtClean="0"/>
              <a:t>Sensory memory</a:t>
            </a:r>
          </a:p>
          <a:p>
            <a:r>
              <a:rPr lang="en-US" dirty="0" smtClean="0"/>
              <a:t>Short-term memory</a:t>
            </a:r>
          </a:p>
          <a:p>
            <a:r>
              <a:rPr lang="en-US" dirty="0" smtClean="0"/>
              <a:t>Long-term 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1723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6248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1.9.3 Recall 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Recall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memory refers to the mental process of retrieval of information from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past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We rely on our recall memory when we take an essay test, because the test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requires us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generate previously remembered information. Along with encoding and storage,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one of the three core processes of memory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There are three main types of recall: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free recall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cued recall and serial recall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a) Free recall: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Free recall describes the process in which a person is given a list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items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remember and then is tested by being asked to recall them in any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order . Free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recall often displays evidence of primacy and recency effects.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Primacy effects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displayed when the person recalls items presented at the beginning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list earlier and more often. The recency effect is when the person recalls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items presented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at the end of the list earlier and more often.</a:t>
            </a:r>
          </a:p>
        </p:txBody>
      </p:sp>
    </p:spTree>
    <p:extLst>
      <p:ext uri="{BB962C8B-B14F-4D97-AF65-F5344CB8AC3E}">
        <p14:creationId xmlns:p14="http://schemas.microsoft.com/office/powerpoint/2010/main" val="40503165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8600"/>
            <a:ext cx="8534400" cy="6248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(b) Cued recall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when a person is given a list of items to remember and 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 tested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with cues to remember material. Researchers have used this procedure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test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memory. Participants are given pairs, usually of words, Ai-Bi, A2-B2.. 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 is the number of pairs in a list) to study. Then the experimenter gives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participant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 word to cue the participant to recall the word with which it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was originally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paired. The word presentation can either be visual or auditory.</a:t>
            </a:r>
          </a:p>
        </p:txBody>
      </p:sp>
    </p:spTree>
    <p:extLst>
      <p:ext uri="{BB962C8B-B14F-4D97-AF65-F5344CB8AC3E}">
        <p14:creationId xmlns:p14="http://schemas.microsoft.com/office/powerpoint/2010/main" val="40778964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28600"/>
            <a:ext cx="8610600" cy="62484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1.10 Attitude</a:t>
            </a:r>
          </a:p>
          <a:p>
            <a:pPr marL="0" indent="0">
              <a:buNone/>
            </a:pP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1.10.1. Meaning 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Characteristics 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Consumer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attitude may be defined as a feeling of favorableness 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un-favorableness that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 individual has towards an object. As we, all know that an individual with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positive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attitude is more likely to buy a product and this results in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possibility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liking or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disliking a product. Consumer attitude basically comprises of beliefs towards,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feelings towards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behavioral intentions towards some objects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(i)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Beliefs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Belief plays a vital role for consumers because; it can be either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positive or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negative towards an object. For example, some may say tea is good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relieves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tension, others may say too much of tea is not good for health.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Human beliefs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not accurate and can change according to situations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ii) Affect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Consumers have certain specific feelings towards some products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 brands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Sometimes these feelings are based on certain beliefs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sometimes they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not. For example, an individual feels uneasy when he thinks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about cheese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burst pizza, because of the tremendous amount of cheese or fat it has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iii) Behavioral intentions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they show the plans of consumers with respect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products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This is sometimes a logical result of beliefs or feelings, but not always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6317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304800"/>
            <a:ext cx="8610600" cy="6248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Characteristics of Attitudes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Affective Cognitive consistency: The degree of consistency between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affective and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cognitive components influences the attitude—behavior relationship. That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,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greater the consistency between cognition and evaluation, the greater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strength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attitude-behavior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relation.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Strength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Attitudes based on direct experience with the object may be held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 greater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certainty. Certainty is also influenced by whether affect or cognition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was involved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the creation of the attitude. Attitudes formed based on affect are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more certain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than attitudes based on cognition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Valence: It refers to the degree or grade of likeliness or unlikeliness toward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entity/incident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If a person is fairly unconcerned toward an object then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his attitude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has low valence.</a:t>
            </a:r>
          </a:p>
        </p:txBody>
      </p:sp>
    </p:spTree>
    <p:extLst>
      <p:ext uri="{BB962C8B-B14F-4D97-AF65-F5344CB8AC3E}">
        <p14:creationId xmlns:p14="http://schemas.microsoft.com/office/powerpoint/2010/main" val="37688730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8600"/>
            <a:ext cx="8382000" cy="62484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Direct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Experience: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 attitude is a summary of a person’s past experience; thus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attitude is grounded in direct experience predicts future behavior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more accurately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Moreover, direct experience makes more information available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about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object itself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Multiplicity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It refers to the amount of features creating the attitude.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example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one may show interest in becoming a doctor, but another not only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shows interest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but also works hard, is sincere,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serious.</a:t>
            </a: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Relation to Needs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Attitudes vary in relative to requirements they serve.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Attitudes of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 individual toward the pictures serve only entertainment needs,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but attitudes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an employee toward task may serve strong needs for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security, achievement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recognition, and satisfaction.</a:t>
            </a:r>
          </a:p>
        </p:txBody>
      </p:sp>
    </p:spTree>
    <p:extLst>
      <p:ext uri="{BB962C8B-B14F-4D97-AF65-F5344CB8AC3E}">
        <p14:creationId xmlns:p14="http://schemas.microsoft.com/office/powerpoint/2010/main" val="29566912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52400"/>
            <a:ext cx="8229600" cy="6400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1.10.2  Strategies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for Changing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Attitudes </a:t>
            </a: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five attitude change strategies given by Shiffman et al(2014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Changing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The Basic Motivational Function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making a particular need prominent, we can change the consumer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attitudes towards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 product or a brand. One method that can be used to change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motivation of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consumer is called functional approach. They are classified into four functions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71500" indent="-571500">
              <a:buAutoNum type="roman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Utilitarian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Function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571500" indent="-571500">
              <a:buAutoNum type="roman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Ego-defensive function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AutoNum type="roman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Value expressive function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</a:p>
          <a:p>
            <a:pPr marL="571500" indent="-571500">
              <a:buAutoNum type="roman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Knowledge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Function</a:t>
            </a:r>
          </a:p>
        </p:txBody>
      </p:sp>
    </p:spTree>
    <p:extLst>
      <p:ext uri="{BB962C8B-B14F-4D97-AF65-F5344CB8AC3E}">
        <p14:creationId xmlns:p14="http://schemas.microsoft.com/office/powerpoint/2010/main" val="276307786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8600"/>
            <a:ext cx="83820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Associating the product with an admired group 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event</a:t>
            </a: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Resolving two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conflicting attitude</a:t>
            </a: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Altering components of the multi-attribute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Changing the consumer beliefs about competitors’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brands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4210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990600"/>
            <a:ext cx="8229600" cy="4572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6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Thank-You….!!!</a:t>
            </a:r>
            <a:endParaRPr lang="en-US" sz="6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713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6324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1.8 Motivation and Involvement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1.8.1 Types of Buying Motives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1.8.2 Motive Hierarchy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1.8.3 Dimensions of Involvement</a:t>
            </a:r>
          </a:p>
          <a:p>
            <a:pPr marL="0" indent="0">
              <a:buNone/>
            </a:pPr>
            <a:r>
              <a:rPr lang="en-US" dirty="0" smtClean="0"/>
              <a:t>1.9 Learning and Memory</a:t>
            </a:r>
          </a:p>
          <a:p>
            <a:pPr marL="0" indent="0">
              <a:buNone/>
            </a:pPr>
            <a:r>
              <a:rPr lang="en-US" dirty="0" smtClean="0"/>
              <a:t>1.10 Attitudes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367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52400"/>
            <a:ext cx="8610600" cy="6477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1.1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BASICS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1.1.1 Meaning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of Customers and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Consumers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customer is the individual/business/organization which buys the offering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from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seller via a financial transaction or monetary exchange. In simple terms —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Customer is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buyer of the offering. Customers are important because they drive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revenues ; without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them, businesses have nothing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offer . Example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A person buying a gift for someone from a gift shop - the person 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customer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gift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shop 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general, businesses tend to focus on getting more customers as they help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them grow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gain more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profits . 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consumer is an individual who is the end-user of the product/service offered by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business. In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simple terms - Consumer is the end-user who consumes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offering . Example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Take a kid who recently got candy from his dad. Even though his dad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was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customer who bought the candy, this child is the consumer who ends up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consuming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product.</a:t>
            </a:r>
          </a:p>
        </p:txBody>
      </p:sp>
    </p:spTree>
    <p:extLst>
      <p:ext uri="{BB962C8B-B14F-4D97-AF65-F5344CB8AC3E}">
        <p14:creationId xmlns:p14="http://schemas.microsoft.com/office/powerpoint/2010/main" val="791297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52400"/>
            <a:ext cx="8610600" cy="6477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1.2 Consumer Roles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Consumers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play an important role in society from the methods they use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research and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review products to their decisions on which brands to use and where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make purchases.</a:t>
            </a:r>
          </a:p>
          <a:p>
            <a:pPr marL="514350" indent="-514350">
              <a:buAutoNum type="alphaLcParenBoth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Initiator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Consumers determine the products and services they need,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whether they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shopping for themselves, friends, family members or business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clients .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media help to persuade, inform and remind them about products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services that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available for consumption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lphaLcParenBoth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Influencer: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Consumers undoubtedly look to family, friends and colleagues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opinions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when they’re making a purchase. A referral for a business or 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personal experience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with a product holds more weight with a consumer than 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well orchestra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print advertisement or commercial. In fact, Business Wire reports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that women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often look to blogs and social networks to research products before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they make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 decision to buy. Companies offer customers an opportunity to review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their services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products online, and consumers use this information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gauge quality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service, features, benefits and pricing.</a:t>
            </a:r>
          </a:p>
        </p:txBody>
      </p:sp>
    </p:spTree>
    <p:extLst>
      <p:ext uri="{BB962C8B-B14F-4D97-AF65-F5344CB8AC3E}">
        <p14:creationId xmlns:p14="http://schemas.microsoft.com/office/powerpoint/2010/main" val="3785373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8600"/>
            <a:ext cx="8534400" cy="6477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(c) Decider: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Children, for example. may initiate the idea of a purchase by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mentioning 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new cereal to a parent. The parent decides whether or not to make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purchase after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researching the cereal to determine its price, its availability and how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healthy it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is. 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(d)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Buyer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Consumers purchase products and services with their money, 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spouses money 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or by using a company credit card. Whether they visit a store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person , make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 purchase online or place an order over the phone, the buyer gives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payment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receives a good or service in exchange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e) User: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Consumers typically use the products they buy, unless they make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purchase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for a family member, friend or colleague. Regardless of who makes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purchase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the user is the person who ultimately consumes the good 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service that’s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purchased by the buyer.</a:t>
            </a:r>
          </a:p>
        </p:txBody>
      </p:sp>
    </p:spTree>
    <p:extLst>
      <p:ext uri="{BB962C8B-B14F-4D97-AF65-F5344CB8AC3E}">
        <p14:creationId xmlns:p14="http://schemas.microsoft.com/office/powerpoint/2010/main" val="3488819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28600"/>
            <a:ext cx="8610600" cy="6400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1.3 Consumerism</a:t>
            </a:r>
          </a:p>
          <a:p>
            <a:pPr marL="0" indent="0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“Consumerism is the organized form of efforts from different individuals, groups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governments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various related organizations which helps to protect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consumer from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unfair practices and to safeguard their rights. In a market economy, the concept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consumer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given the highest priority, and every effort is made to encourage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consumer satisfaction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However, there might be instances where consumers are generally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ignored and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sometimes they are being exploited as well. Therefore, consumers come together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protecting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their individual interests. It is a peaceful and democratic movement for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self protection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against their exploitation. Consumer movement is also referred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 consumerism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72316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172200"/>
          </a:xfrm>
        </p:spPr>
        <p:txBody>
          <a:bodyPr/>
          <a:lstStyle/>
          <a:p>
            <a:r>
              <a:rPr lang="en-US" dirty="0" smtClean="0"/>
              <a:t>Definition :</a:t>
            </a:r>
          </a:p>
          <a:p>
            <a:pPr marL="0" indent="0">
              <a:buNone/>
            </a:pPr>
            <a:r>
              <a:rPr lang="en-US" dirty="0" smtClean="0"/>
              <a:t>Consumerism </a:t>
            </a:r>
            <a:r>
              <a:rPr lang="en-US" dirty="0"/>
              <a:t>is concerned with protecting consumers from all organizations </a:t>
            </a:r>
            <a:r>
              <a:rPr lang="en-US" dirty="0" smtClean="0"/>
              <a:t>with which </a:t>
            </a:r>
            <a:r>
              <a:rPr lang="en-US" dirty="0"/>
              <a:t>there is exchanged relationship. It encompasses the set of activities </a:t>
            </a:r>
            <a:r>
              <a:rPr lang="en-US" dirty="0" smtClean="0"/>
              <a:t>of government</a:t>
            </a:r>
            <a:r>
              <a:rPr lang="en-US" dirty="0"/>
              <a:t>, business, independent organizations and concerned consumers that </a:t>
            </a:r>
            <a:r>
              <a:rPr lang="en-US" dirty="0" smtClean="0"/>
              <a:t>are designed </a:t>
            </a:r>
            <a:r>
              <a:rPr lang="en-US" dirty="0"/>
              <a:t>to protect the rights of consumer&amp;. McMiflan Dictionary (1985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Importance </a:t>
            </a:r>
            <a:r>
              <a:rPr lang="en-US" dirty="0"/>
              <a:t>of Consumerism</a:t>
            </a:r>
            <a:r>
              <a:rPr lang="en-US" dirty="0" smtClean="0"/>
              <a:t>:</a:t>
            </a:r>
          </a:p>
          <a:p>
            <a:pPr marL="514350" indent="-514350">
              <a:buAutoNum type="arabicPeriod"/>
            </a:pPr>
            <a:r>
              <a:rPr lang="en-US" dirty="0" smtClean="0"/>
              <a:t>Stop </a:t>
            </a:r>
            <a:r>
              <a:rPr lang="en-US" dirty="0"/>
              <a:t>unfair trade </a:t>
            </a:r>
            <a:r>
              <a:rPr lang="en-US" dirty="0" smtClean="0"/>
              <a:t>practices</a:t>
            </a:r>
          </a:p>
          <a:p>
            <a:pPr marL="514350" indent="-514350">
              <a:buAutoNum type="arabicPeriod"/>
            </a:pPr>
            <a:r>
              <a:rPr lang="en-US" dirty="0" smtClean="0"/>
              <a:t> </a:t>
            </a:r>
            <a:r>
              <a:rPr lang="en-US" dirty="0"/>
              <a:t>Provide complete and latest </a:t>
            </a:r>
            <a:r>
              <a:rPr lang="en-US" dirty="0" smtClean="0"/>
              <a:t>information </a:t>
            </a:r>
          </a:p>
          <a:p>
            <a:pPr marL="514350" indent="-514350">
              <a:buAutoNum type="arabicPeriod"/>
            </a:pPr>
            <a:r>
              <a:rPr lang="en-US" dirty="0" smtClean="0"/>
              <a:t> </a:t>
            </a:r>
            <a:r>
              <a:rPr lang="en-US" dirty="0"/>
              <a:t>Discourage anti-social </a:t>
            </a:r>
            <a:r>
              <a:rPr lang="en-US" dirty="0" smtClean="0"/>
              <a:t>activities</a:t>
            </a:r>
          </a:p>
          <a:p>
            <a:pPr marL="514350" indent="-514350">
              <a:buAutoNum type="arabicPeriod"/>
            </a:pPr>
            <a:r>
              <a:rPr lang="en-US" dirty="0" smtClean="0"/>
              <a:t> </a:t>
            </a:r>
            <a:r>
              <a:rPr lang="en-US" dirty="0"/>
              <a:t>Implementation of consumer protection </a:t>
            </a:r>
            <a:r>
              <a:rPr lang="en-US" dirty="0" smtClean="0"/>
              <a:t>laws</a:t>
            </a:r>
          </a:p>
          <a:p>
            <a:pPr marL="514350" indent="-514350">
              <a:buAutoNum type="arabicPeriod"/>
            </a:pPr>
            <a:r>
              <a:rPr lang="en-US" dirty="0" smtClean="0"/>
              <a:t> </a:t>
            </a:r>
            <a:r>
              <a:rPr lang="en-US" dirty="0"/>
              <a:t>Protect against exploitation</a:t>
            </a:r>
          </a:p>
        </p:txBody>
      </p:sp>
    </p:spTree>
    <p:extLst>
      <p:ext uri="{BB962C8B-B14F-4D97-AF65-F5344CB8AC3E}">
        <p14:creationId xmlns:p14="http://schemas.microsoft.com/office/powerpoint/2010/main" val="21480466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192</TotalTime>
  <Words>5102</Words>
  <Application>Microsoft Office PowerPoint</Application>
  <PresentationFormat>On-screen Show (4:3)</PresentationFormat>
  <Paragraphs>204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Paper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 1</dc:creator>
  <cp:lastModifiedBy>PC 1</cp:lastModifiedBy>
  <cp:revision>36</cp:revision>
  <dcterms:created xsi:type="dcterms:W3CDTF">2021-01-28T08:09:09Z</dcterms:created>
  <dcterms:modified xsi:type="dcterms:W3CDTF">2021-01-28T11:21:54Z</dcterms:modified>
</cp:coreProperties>
</file>